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8CE92-DDF7-48A9-A002-7F19CDACA90E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BC8B5-3A25-46EC-BDB2-2CC13CAAEC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044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BC8B5-3A25-46EC-BDB2-2CC13CAAECC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632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933056"/>
            <a:ext cx="7190184" cy="115212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МАОУ «</a:t>
            </a:r>
            <a:r>
              <a:rPr lang="ru-RU" dirty="0" err="1" smtClean="0"/>
              <a:t>Юговская</a:t>
            </a:r>
            <a:r>
              <a:rPr lang="ru-RU" dirty="0" smtClean="0"/>
              <a:t> средняя школа»</a:t>
            </a:r>
          </a:p>
          <a:p>
            <a:r>
              <a:rPr lang="ru-RU" dirty="0" smtClean="0"/>
              <a:t>Учитель изобразительного искусства Позднякова Роза </a:t>
            </a:r>
            <a:r>
              <a:rPr lang="ru-RU" dirty="0" err="1" smtClean="0"/>
              <a:t>Нурахматовна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493456" cy="246313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2"/>
                </a:solidFill>
              </a:rPr>
              <a:t>Система взаимодействия творческого объединения изостудия с социальными партнерами</a:t>
            </a:r>
            <a:endParaRPr lang="ru-RU" sz="32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737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127625" y="731838"/>
            <a:ext cx="4016375" cy="4894262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dirty="0"/>
              <a:t>Формы сотрудничества:</a:t>
            </a:r>
          </a:p>
          <a:p>
            <a:pPr lvl="0"/>
            <a:r>
              <a:rPr lang="ru-RU" dirty="0"/>
              <a:t>совместная организация и проведение воспитательных  </a:t>
            </a:r>
            <a:r>
              <a:rPr lang="ru-RU" dirty="0" smtClean="0"/>
              <a:t>мероприятий</a:t>
            </a:r>
            <a:endParaRPr lang="ru-RU" dirty="0"/>
          </a:p>
          <a:p>
            <a:pPr lvl="0"/>
            <a:r>
              <a:rPr lang="ru-RU" dirty="0"/>
              <a:t>вечера-встречи с интересными людьми,</a:t>
            </a:r>
          </a:p>
          <a:p>
            <a:pPr lvl="0"/>
            <a:r>
              <a:rPr lang="ru-RU" dirty="0"/>
              <a:t>консультации, круглые столы и т.д.,</a:t>
            </a:r>
          </a:p>
          <a:p>
            <a:pPr lvl="0"/>
            <a:r>
              <a:rPr lang="ru-RU" dirty="0"/>
              <a:t>экскурсии и различные тематические экскурсии,</a:t>
            </a:r>
          </a:p>
          <a:p>
            <a:pPr lvl="0"/>
            <a:r>
              <a:rPr lang="ru-RU" dirty="0"/>
              <a:t>приглашение специалистов на мероприятия,</a:t>
            </a:r>
          </a:p>
          <a:p>
            <a:pPr lvl="0"/>
            <a:r>
              <a:rPr lang="ru-RU" dirty="0"/>
              <a:t>конкурсы, выставки,</a:t>
            </a:r>
          </a:p>
          <a:p>
            <a:pPr lvl="0"/>
            <a:r>
              <a:rPr lang="ru-RU" dirty="0"/>
              <a:t>спонсорская помощь объединению и т. д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971599" y="2204865"/>
            <a:ext cx="3456385" cy="1872208"/>
          </a:xfrm>
        </p:spPr>
        <p:txBody>
          <a:bodyPr>
            <a:normAutofit/>
          </a:bodyPr>
          <a:lstStyle/>
          <a:p>
            <a:r>
              <a:rPr lang="ru-RU" dirty="0" smtClean="0"/>
              <a:t>Поздравление работников почтового отдел</a:t>
            </a:r>
            <a:r>
              <a:rPr lang="ru-RU" dirty="0"/>
              <a:t>ения</a:t>
            </a:r>
            <a:r>
              <a:rPr lang="ru-RU" dirty="0" smtClean="0"/>
              <a:t> со 105 -летием </a:t>
            </a:r>
            <a:r>
              <a:rPr lang="ru-RU" dirty="0" err="1" smtClean="0"/>
              <a:t>Оделения</a:t>
            </a:r>
            <a:r>
              <a:rPr lang="ru-RU" dirty="0" smtClean="0"/>
              <a:t> </a:t>
            </a:r>
            <a:r>
              <a:rPr lang="ru-RU" dirty="0" err="1" smtClean="0"/>
              <a:t>Юговского</a:t>
            </a:r>
            <a:r>
              <a:rPr lang="ru-RU" dirty="0" smtClean="0"/>
              <a:t> поселения</a:t>
            </a:r>
            <a:endParaRPr lang="ru-RU" dirty="0"/>
          </a:p>
        </p:txBody>
      </p:sp>
      <p:pic>
        <p:nvPicPr>
          <p:cNvPr id="5122" name="Picture 2" descr="https://sun9-60.userapi.com/c850608/v850608554/2eb81/gC2g91QDUBU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12"/>
          <a:stretch/>
        </p:blipFill>
        <p:spPr bwMode="auto">
          <a:xfrm>
            <a:off x="129067" y="260648"/>
            <a:ext cx="1911239" cy="138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47.userapi.com/c850608/v850608296/2d2c9/awstOFRpFW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088" y="404664"/>
            <a:ext cx="2583948" cy="145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40.userapi.com/c857424/v857424569/f7e3b/s4A-ziKq4M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70" y="4437112"/>
            <a:ext cx="3168352" cy="2197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20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>
            <a:normAutofit/>
          </a:bodyPr>
          <a:lstStyle/>
          <a:p>
            <a:r>
              <a:rPr lang="ru-RU" dirty="0"/>
              <a:t>Для развития познавательной мотивации, освоения им общечеловеческих ценностей, формирования базиса личностной культуры, установлена тесная связь с детской </a:t>
            </a:r>
            <a:r>
              <a:rPr lang="ru-RU" dirty="0" smtClean="0"/>
              <a:t>библиотекой-музеем, клубом «Ветеран»</a:t>
            </a:r>
          </a:p>
          <a:p>
            <a:r>
              <a:rPr lang="ru-RU" dirty="0" smtClean="0"/>
              <a:t>Социальное </a:t>
            </a:r>
            <a:r>
              <a:rPr lang="ru-RU" dirty="0"/>
              <a:t>партнерство с </a:t>
            </a:r>
            <a:r>
              <a:rPr lang="ru-RU" dirty="0" smtClean="0"/>
              <a:t>дарит </a:t>
            </a:r>
            <a:r>
              <a:rPr lang="ru-RU" dirty="0"/>
              <a:t>детям возможность знакомства с историей Малой </a:t>
            </a:r>
            <a:r>
              <a:rPr lang="ru-RU" dirty="0" smtClean="0"/>
              <a:t>Родины</a:t>
            </a:r>
            <a:r>
              <a:rPr lang="ru-RU" dirty="0"/>
              <a:t>, природой, культурой и искусством родного края</a:t>
            </a:r>
            <a:r>
              <a:rPr lang="ru-RU" dirty="0" smtClean="0"/>
              <a:t>.</a:t>
            </a:r>
            <a:r>
              <a:rPr lang="ru-RU" dirty="0"/>
              <a:t>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6146" name="Picture 2" descr="https://sun9-6.userapi.com/c849220/v849220209/10fac2/aGHckBVPeS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54871"/>
            <a:ext cx="2376263" cy="226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21.userapi.com/c629113/v629113997/423ea/SWNxZT6Dzp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09" y="3789040"/>
            <a:ext cx="2520280" cy="21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43.userapi.com/c629113/v629113997/42408/-8iH-6mR3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221088"/>
            <a:ext cx="2355449" cy="228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sun9-19.userapi.com/c849536/v849536620/16b5f1/OorK89qhQz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5" t="29548" r="16825" b="22722"/>
          <a:stretch/>
        </p:blipFill>
        <p:spPr bwMode="auto">
          <a:xfrm>
            <a:off x="6228184" y="548680"/>
            <a:ext cx="2428723" cy="197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2107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/>
              <a:t>Таким образом, система социального партнерства, выстроенная в  </a:t>
            </a:r>
            <a:r>
              <a:rPr lang="ru-RU" dirty="0" smtClean="0"/>
              <a:t>изостудии, </a:t>
            </a:r>
            <a:r>
              <a:rPr lang="ru-RU" dirty="0"/>
              <a:t>положительно влияет на становление социально компетентной личности, способной к самовоспитанию </a:t>
            </a:r>
            <a:r>
              <a:rPr lang="ru-RU" dirty="0" smtClean="0"/>
              <a:t>и </a:t>
            </a:r>
            <a:r>
              <a:rPr lang="ru-RU" dirty="0"/>
              <a:t>создает условия для выявления, развития и поддержки воспитанников, способствует личностной и социальной самореализации.</a:t>
            </a:r>
          </a:p>
          <a:p>
            <a:endParaRPr lang="ru-RU" dirty="0"/>
          </a:p>
        </p:txBody>
      </p:sp>
      <p:pic>
        <p:nvPicPr>
          <p:cNvPr id="4" name="Рисунок 3" descr="https://sun9-31.userapi.com/c844520/v844520728/1a9f27/fBWMdPCBY-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86801"/>
            <a:ext cx="3764577" cy="2607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sun9-20.userapi.com/c845220/v845220146/ade92/k9k_n3h6eBc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33056"/>
            <a:ext cx="3024336" cy="20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4302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895850" y="260350"/>
            <a:ext cx="4248150" cy="4176713"/>
          </a:xfrm>
        </p:spPr>
        <p:txBody>
          <a:bodyPr/>
          <a:lstStyle/>
          <a:p>
            <a:r>
              <a:rPr lang="ru-RU" dirty="0" smtClean="0"/>
              <a:t>Современное </a:t>
            </a:r>
            <a:r>
              <a:rPr lang="ru-RU" dirty="0"/>
              <a:t>творческое объединение дополнительного образования не может успешно реализовывать свою деятельность и развиваться без широкого сотрудничества с </a:t>
            </a:r>
            <a:r>
              <a:rPr lang="ru-RU" dirty="0" smtClean="0"/>
              <a:t>социумом.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0" y="2276475"/>
            <a:ext cx="4932040" cy="129654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Подарки участникам клуба «</a:t>
            </a:r>
            <a:r>
              <a:rPr lang="ru-RU" dirty="0" err="1" smtClean="0"/>
              <a:t>Ветеран»,выполненные</a:t>
            </a:r>
            <a:r>
              <a:rPr lang="ru-RU" dirty="0" smtClean="0"/>
              <a:t> кружковцами.</a:t>
            </a:r>
          </a:p>
          <a:p>
            <a:endParaRPr lang="ru-RU" dirty="0" smtClean="0"/>
          </a:p>
          <a:p>
            <a:r>
              <a:rPr lang="ru-RU" dirty="0" smtClean="0"/>
              <a:t>На праздновании Дня Победы 2019</a:t>
            </a:r>
          </a:p>
          <a:p>
            <a:r>
              <a:rPr lang="ru-RU" dirty="0" smtClean="0"/>
              <a:t>«Масленица пришла»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6"/>
          <a:stretch/>
        </p:blipFill>
        <p:spPr bwMode="auto">
          <a:xfrm>
            <a:off x="467544" y="3651304"/>
            <a:ext cx="2613255" cy="1715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6" t="18760" r="-65545" b="898"/>
          <a:stretch/>
        </p:blipFill>
        <p:spPr bwMode="auto">
          <a:xfrm>
            <a:off x="3131840" y="4797152"/>
            <a:ext cx="4660821" cy="163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304" y="4746894"/>
            <a:ext cx="2593385" cy="1728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43" y="476672"/>
            <a:ext cx="3200355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690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67544" y="260648"/>
            <a:ext cx="5976937" cy="2952750"/>
          </a:xfrm>
        </p:spPr>
        <p:txBody>
          <a:bodyPr>
            <a:normAutofit fontScale="92500"/>
          </a:bodyPr>
          <a:lstStyle/>
          <a:p>
            <a:r>
              <a:rPr lang="ru-RU" dirty="0"/>
              <a:t>Социальное партнерство — система взаимодействия педагога дополнительного образования  с представителями окружающего социума в интересах развития личности ребенка, с целью использования воспитательного потенциала окружающей среды и ее субъектов для обеспечения реализации педагогических целей, организации воспитательных </a:t>
            </a:r>
            <a:r>
              <a:rPr lang="ru-RU" dirty="0" smtClean="0"/>
              <a:t>меро</a:t>
            </a:r>
            <a:r>
              <a:rPr lang="ru-RU" dirty="0"/>
              <a:t>приятий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70" y="4365104"/>
            <a:ext cx="2210463" cy="232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https://sun9-20.userapi.com/c845220/v845220146/ade92/k9k_n3h6eBc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1"/>
            <a:ext cx="2448272" cy="2117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22449"/>
            <a:ext cx="3240360" cy="258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3" t="25777" r="16416"/>
          <a:stretch/>
        </p:blipFill>
        <p:spPr bwMode="auto">
          <a:xfrm>
            <a:off x="6208712" y="1628800"/>
            <a:ext cx="2880320" cy="1904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3038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/>
          <a:lstStyle/>
          <a:p>
            <a:r>
              <a:rPr lang="ru-RU" dirty="0"/>
              <a:t>Миссия социального партнёрства - это обеспечение разностороннего развития и полноценного образования детей. Социальное партнёрство объединяет всех, кто непосредственно занимается вопросами детства, образования и воспитания подрастающего поколения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42" name="Picture 2" descr="https://sun9-50.userapi.com/c858120/v858120513/1988c5/z_a6nS-OZQ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195574"/>
            <a:ext cx="4896544" cy="3174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442499"/>
            <a:ext cx="3347525" cy="1882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2996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95536" y="731839"/>
            <a:ext cx="8352928" cy="1473025"/>
          </a:xfrm>
        </p:spPr>
        <p:txBody>
          <a:bodyPr/>
          <a:lstStyle/>
          <a:p>
            <a:r>
              <a:rPr lang="ru-RU" i="1" dirty="0" smtClean="0"/>
              <a:t>Цель </a:t>
            </a:r>
            <a:r>
              <a:rPr lang="ru-RU" i="1" dirty="0"/>
              <a:t>работы</a:t>
            </a:r>
            <a:r>
              <a:rPr lang="ru-RU" dirty="0"/>
              <a:t>: создание целостной системы взаимодействия и сотрудничества с различными социальными институтами для гармоничного творческого развития личности ребёнка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060849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Задачи</a:t>
            </a:r>
            <a:r>
              <a:rPr lang="ru-RU" sz="1600" dirty="0"/>
              <a:t>:</a:t>
            </a:r>
          </a:p>
          <a:p>
            <a:pPr lvl="0"/>
            <a:r>
              <a:rPr lang="ru-RU" sz="1600" dirty="0"/>
              <a:t>Создание и отработка  модели  взаимодействия  с  учреждениями поселения в системе социального партнёрства.</a:t>
            </a:r>
          </a:p>
          <a:p>
            <a:pPr lvl="0"/>
            <a:r>
              <a:rPr lang="ru-RU" sz="1600" dirty="0"/>
              <a:t>Создание условий для социализации воспитанников, успешной их адаптации в социокультурном пространстве.</a:t>
            </a:r>
          </a:p>
          <a:p>
            <a:pPr lvl="0"/>
            <a:r>
              <a:rPr lang="ru-RU" sz="1600" dirty="0"/>
              <a:t>Профессиональная ориентация воспитанников в различных сферах человеческой деятельности.</a:t>
            </a:r>
          </a:p>
          <a:p>
            <a:pPr lvl="0"/>
            <a:r>
              <a:rPr lang="ru-RU" sz="1600" dirty="0"/>
              <a:t>Создание условий для личностно-творческой самореализации воспитанников в различных сферах деятельности.</a:t>
            </a:r>
          </a:p>
          <a:p>
            <a:pPr lvl="0"/>
            <a:r>
              <a:rPr lang="ru-RU" sz="1600" dirty="0"/>
              <a:t>Развитие духовного мира и креативных способностей детей и родителей в совместной деятельности.</a:t>
            </a:r>
          </a:p>
          <a:p>
            <a:pPr lvl="0"/>
            <a:r>
              <a:rPr lang="ru-RU" sz="1600" dirty="0"/>
              <a:t>Воспитание ценностного, бережного отношения к культурным традициям через приобщение к лучшим образцам национального культурного наследия.</a:t>
            </a:r>
          </a:p>
          <a:p>
            <a:pPr lvl="0"/>
            <a:r>
              <a:rPr lang="ru-RU" sz="1600" dirty="0"/>
              <a:t>Внедрение технологии личностно-ориентированного обучения  в учебный процесс как средство повышения качества образования.</a:t>
            </a:r>
          </a:p>
          <a:p>
            <a:pPr lvl="0"/>
            <a:r>
              <a:rPr lang="ru-RU" sz="1600" dirty="0"/>
              <a:t>Формирование информационной грамотности обучающихся и их родителей путем активного внедрения ИКТ технологий в практику воспитания.</a:t>
            </a:r>
          </a:p>
          <a:p>
            <a:r>
              <a:rPr lang="ru-RU" sz="1600" dirty="0"/>
              <a:t>Создание условий для повышения профессиональной компетентности педагога</a:t>
            </a:r>
          </a:p>
        </p:txBody>
      </p:sp>
    </p:spTree>
    <p:extLst>
      <p:ext uri="{BB962C8B-B14F-4D97-AF65-F5344CB8AC3E}">
        <p14:creationId xmlns:p14="http://schemas.microsoft.com/office/powerpoint/2010/main" val="2401615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612845"/>
            <a:ext cx="8136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Предполагаемый результат разработки системы:</a:t>
            </a:r>
            <a:endParaRPr lang="ru-RU" dirty="0"/>
          </a:p>
          <a:p>
            <a:pPr lvl="0"/>
            <a:r>
              <a:rPr lang="ru-RU" dirty="0"/>
              <a:t>Структурирование   деятельности  объединения,  и   как  следствие  повышение  качества образовательного процесса.</a:t>
            </a:r>
          </a:p>
          <a:p>
            <a:pPr lvl="0"/>
            <a:r>
              <a:rPr lang="ru-RU" dirty="0"/>
              <a:t>Расширение участия детского объединения в развитии социокультурного пространства.</a:t>
            </a:r>
          </a:p>
          <a:p>
            <a:pPr lvl="0"/>
            <a:r>
              <a:rPr lang="ru-RU" dirty="0"/>
              <a:t>Внедрение инновационных форм и методов работы.</a:t>
            </a:r>
          </a:p>
          <a:p>
            <a:pPr lvl="0"/>
            <a:r>
              <a:rPr lang="ru-RU" dirty="0"/>
              <a:t>Создание  системы  взаимодействия  с  учреждениями  социума  </a:t>
            </a:r>
            <a:endParaRPr lang="ru-RU" dirty="0" smtClean="0"/>
          </a:p>
          <a:p>
            <a:pPr lvl="0"/>
            <a:r>
              <a:rPr lang="ru-RU" dirty="0" smtClean="0"/>
              <a:t>поселения </a:t>
            </a:r>
            <a:r>
              <a:rPr lang="ru-RU" dirty="0"/>
              <a:t> на  основе совместных планов.</a:t>
            </a:r>
          </a:p>
          <a:p>
            <a:pPr lvl="0"/>
            <a:r>
              <a:rPr lang="ru-RU" dirty="0"/>
              <a:t>Повышение  общекультурного  уровня  участников  образовательно-воспитательного процесса,  формирование  позитивной  самооценки,  коммуникативных,  творческих навыков, личностных качеств детей, родителей, педагогов.</a:t>
            </a:r>
          </a:p>
        </p:txBody>
      </p:sp>
    </p:spTree>
    <p:extLst>
      <p:ext uri="{BB962C8B-B14F-4D97-AF65-F5344CB8AC3E}">
        <p14:creationId xmlns:p14="http://schemas.microsoft.com/office/powerpoint/2010/main" val="396515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731838"/>
            <a:ext cx="6400800" cy="3475037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Таким образом, социальное партнёрство в творческом объединении «Акварель» можно рассматривать в двух уровнях: </a:t>
            </a:r>
            <a:endParaRPr lang="ru-RU" b="1" dirty="0" smtClean="0"/>
          </a:p>
          <a:p>
            <a:r>
              <a:rPr lang="ru-RU" b="1" dirty="0" smtClean="0"/>
              <a:t>внутреннем </a:t>
            </a:r>
            <a:r>
              <a:rPr lang="ru-RU" b="1" dirty="0"/>
              <a:t>и внешнем</a:t>
            </a:r>
            <a:r>
              <a:rPr lang="ru-RU" dirty="0"/>
              <a:t> </a:t>
            </a:r>
            <a:r>
              <a:rPr lang="ru-RU" b="1" dirty="0" smtClean="0"/>
              <a:t>партнёрстве.</a:t>
            </a:r>
          </a:p>
          <a:p>
            <a:r>
              <a:rPr lang="ru-RU" dirty="0"/>
              <a:t>К субъектам внутреннего партнёрства относятся:</a:t>
            </a:r>
          </a:p>
          <a:p>
            <a:pPr lvl="0"/>
            <a:r>
              <a:rPr lang="ru-RU" dirty="0"/>
              <a:t>Родительская общественность,</a:t>
            </a:r>
          </a:p>
          <a:p>
            <a:pPr lvl="0"/>
            <a:r>
              <a:rPr lang="ru-RU" dirty="0"/>
              <a:t>Творческие </a:t>
            </a:r>
            <a:r>
              <a:rPr lang="ru-RU" dirty="0" smtClean="0"/>
              <a:t>объединения МАОУ « </a:t>
            </a:r>
            <a:r>
              <a:rPr lang="ru-RU" dirty="0" err="1" smtClean="0"/>
              <a:t>Юговская</a:t>
            </a:r>
            <a:r>
              <a:rPr lang="ru-RU" dirty="0" smtClean="0"/>
              <a:t> средняя школа»</a:t>
            </a:r>
            <a:endParaRPr lang="ru-RU" dirty="0"/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40" r="2063" b="1"/>
          <a:stretch/>
        </p:blipFill>
        <p:spPr bwMode="auto">
          <a:xfrm>
            <a:off x="4427984" y="4005064"/>
            <a:ext cx="4359074" cy="258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s://sun9-63.userapi.com/c856016/v856016956/1fcebd/Q8bjjLc7vq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50" y="4149080"/>
            <a:ext cx="3523287" cy="235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268760"/>
            <a:ext cx="266692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286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К субъектам внешнего социального партнерства относятся:</a:t>
            </a:r>
          </a:p>
          <a:p>
            <a:pPr lvl="0"/>
            <a:r>
              <a:rPr lang="ru-RU" dirty="0"/>
              <a:t>Образовательные организации </a:t>
            </a:r>
            <a:r>
              <a:rPr lang="ru-RU" dirty="0" smtClean="0"/>
              <a:t>(</a:t>
            </a:r>
            <a:r>
              <a:rPr lang="ru-RU" dirty="0"/>
              <a:t>отдел ГАУДО «Краевой центр художественного образования «Росток</a:t>
            </a:r>
            <a:r>
              <a:rPr lang="ru-RU" dirty="0" smtClean="0"/>
              <a:t>»,</a:t>
            </a:r>
            <a:r>
              <a:rPr lang="ru-RU" dirty="0"/>
              <a:t> Детско-юношеский центр "Импульс"</a:t>
            </a:r>
            <a:r>
              <a:rPr lang="ru-RU" dirty="0" smtClean="0"/>
              <a:t> ),</a:t>
            </a:r>
            <a:endParaRPr lang="ru-RU" dirty="0"/>
          </a:p>
          <a:p>
            <a:pPr lvl="0"/>
            <a:r>
              <a:rPr lang="ru-RU" dirty="0"/>
              <a:t>Учреждения культуры </a:t>
            </a:r>
            <a:r>
              <a:rPr lang="ru-RU" dirty="0" smtClean="0"/>
              <a:t>(</a:t>
            </a:r>
            <a:r>
              <a:rPr lang="ru-RU" dirty="0"/>
              <a:t>Библиотека-музей </a:t>
            </a:r>
            <a:r>
              <a:rPr lang="ru-RU" dirty="0" err="1"/>
              <a:t>п.Юг</a:t>
            </a:r>
            <a:r>
              <a:rPr lang="ru-RU" dirty="0"/>
              <a:t>, </a:t>
            </a:r>
            <a:r>
              <a:rPr lang="ru-RU" dirty="0" err="1"/>
              <a:t>Юговской</a:t>
            </a:r>
            <a:r>
              <a:rPr lang="ru-RU" dirty="0"/>
              <a:t> культурно-библиотечный центр</a:t>
            </a:r>
            <a:r>
              <a:rPr lang="ru-RU" dirty="0" smtClean="0"/>
              <a:t>),</a:t>
            </a:r>
          </a:p>
          <a:p>
            <a:r>
              <a:rPr lang="ru-RU" dirty="0" smtClean="0"/>
              <a:t>Учреждения поселения</a:t>
            </a:r>
            <a:r>
              <a:rPr lang="ru-RU" dirty="0"/>
              <a:t> Фабрика </a:t>
            </a:r>
            <a:r>
              <a:rPr lang="ru-RU" dirty="0" err="1" smtClean="0"/>
              <a:t>Юговская-Мебельная.Пожарная</a:t>
            </a:r>
            <a:r>
              <a:rPr lang="ru-RU" dirty="0" smtClean="0"/>
              <a:t> </a:t>
            </a:r>
            <a:r>
              <a:rPr lang="ru-RU" dirty="0" err="1" smtClean="0"/>
              <a:t>часть.Почтовое</a:t>
            </a:r>
            <a:r>
              <a:rPr lang="ru-RU" dirty="0" smtClean="0"/>
              <a:t> отделение п </a:t>
            </a:r>
            <a:r>
              <a:rPr lang="ru-RU" dirty="0" err="1" smtClean="0"/>
              <a:t>Юговского</a:t>
            </a:r>
            <a:r>
              <a:rPr lang="ru-RU" dirty="0" smtClean="0"/>
              <a:t> сельского поселения</a:t>
            </a:r>
            <a:endParaRPr lang="ru-RU" dirty="0"/>
          </a:p>
          <a:p>
            <a:pPr lvl="0"/>
            <a:endParaRPr lang="ru-RU" dirty="0"/>
          </a:p>
        </p:txBody>
      </p:sp>
      <p:pic>
        <p:nvPicPr>
          <p:cNvPr id="4" name="Picture 6" descr="https://sun9-8.userapi.com/c846221/v846221881/177869/ftpnXjakf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420888"/>
            <a:ext cx="1925486" cy="144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sun1-16.userapi.com/oJ9_Z2xHKfFb4f-QglC6eF7aPkYHkO4oMoy_Yw/0tn3zm5YEU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01" b="17972"/>
          <a:stretch/>
        </p:blipFill>
        <p:spPr bwMode="auto">
          <a:xfrm>
            <a:off x="6804248" y="4135849"/>
            <a:ext cx="1785847" cy="150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un9-58.userapi.com/c851528/v851528253/a312b/dEjDXyBHs6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151280"/>
            <a:ext cx="1494178" cy="1494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rostok-perm.ru/adm/img/homepage/buildin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80531"/>
            <a:ext cx="2736304" cy="122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Фабрика  Юговская-Мебельна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344" y="4286988"/>
            <a:ext cx="1569712" cy="178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331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Взаимодействие  с  каждым  субъектом  базируется  на  </a:t>
            </a:r>
            <a:r>
              <a:rPr lang="ru-RU" dirty="0" smtClean="0"/>
              <a:t>   следующих </a:t>
            </a:r>
            <a:r>
              <a:rPr lang="ru-RU" dirty="0"/>
              <a:t> принципах:</a:t>
            </a:r>
          </a:p>
          <a:p>
            <a:r>
              <a:rPr lang="ru-RU" dirty="0"/>
              <a:t>добровольность, равноправие сторон, уважение интересов друг друга, соблюдение законов и иных нормативных актов. </a:t>
            </a:r>
          </a:p>
          <a:p>
            <a:pPr marL="45720" indent="0">
              <a:buNone/>
            </a:pPr>
            <a:r>
              <a:rPr lang="ru-RU" dirty="0"/>
              <a:t>Направления деятельности социального партнёрства:</a:t>
            </a:r>
          </a:p>
          <a:p>
            <a:pPr lvl="0"/>
            <a:r>
              <a:rPr lang="ru-RU" dirty="0"/>
              <a:t>образовательное,</a:t>
            </a:r>
          </a:p>
          <a:p>
            <a:pPr lvl="0"/>
            <a:r>
              <a:rPr lang="ru-RU" dirty="0" err="1"/>
              <a:t>профориентационное</a:t>
            </a:r>
            <a:r>
              <a:rPr lang="ru-RU" dirty="0"/>
              <a:t>,</a:t>
            </a:r>
          </a:p>
          <a:p>
            <a:pPr lvl="0"/>
            <a:r>
              <a:rPr lang="ru-RU" dirty="0" err="1"/>
              <a:t>здоровьесберегающее</a:t>
            </a:r>
            <a:r>
              <a:rPr lang="ru-RU" dirty="0"/>
              <a:t>,</a:t>
            </a:r>
          </a:p>
          <a:p>
            <a:pPr lvl="0"/>
            <a:r>
              <a:rPr lang="ru-RU" dirty="0"/>
              <a:t>социальное,</a:t>
            </a:r>
          </a:p>
          <a:p>
            <a:pPr lvl="0"/>
            <a:r>
              <a:rPr lang="ru-RU" dirty="0"/>
              <a:t>социокультурное,</a:t>
            </a:r>
          </a:p>
          <a:p>
            <a:pPr lvl="0"/>
            <a:r>
              <a:rPr lang="ru-RU" dirty="0"/>
              <a:t>художественно-эстетическое.</a:t>
            </a:r>
          </a:p>
        </p:txBody>
      </p:sp>
      <p:pic>
        <p:nvPicPr>
          <p:cNvPr id="4" name="Рисунок 3" descr="https://sun9-52.userapi.com/c846520/v846520296/1a9553/v-5XN07dCdM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4" r="7040" b="4525"/>
          <a:stretch/>
        </p:blipFill>
        <p:spPr bwMode="auto">
          <a:xfrm>
            <a:off x="467544" y="4077072"/>
            <a:ext cx="2326025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170" name="Picture 2" descr="https://sun9-50.userapi.com/c849536/v849536620/16b5e7/CGbyePmuDQ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71"/>
          <a:stretch/>
        </p:blipFill>
        <p:spPr bwMode="auto">
          <a:xfrm>
            <a:off x="5148064" y="2273442"/>
            <a:ext cx="3816424" cy="274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45.userapi.com/c629424/v629424997/3afd8/c8rz7gPed2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523" y="4437112"/>
            <a:ext cx="1520187" cy="212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22.userapi.com/c849536/v849536620/16b5dd/Yr8Z92xQ_X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385" y="4293096"/>
            <a:ext cx="1668138" cy="125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08973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458</TotalTime>
  <Words>286</Words>
  <Application>Microsoft Office PowerPoint</Application>
  <PresentationFormat>Экран (4:3)</PresentationFormat>
  <Paragraphs>59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Система взаимодействия творческого объединения изостудия с социальными партнерами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взаимодействия творческого объединения изостудия с социальными партнерами</dc:title>
  <dc:creator>Роза Нурахматовна Позднякова</dc:creator>
  <cp:lastModifiedBy>Dremina-IA</cp:lastModifiedBy>
  <cp:revision>22</cp:revision>
  <dcterms:created xsi:type="dcterms:W3CDTF">2020-03-24T04:47:28Z</dcterms:created>
  <dcterms:modified xsi:type="dcterms:W3CDTF">2020-03-27T12:12:59Z</dcterms:modified>
</cp:coreProperties>
</file>